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87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2"/>
  </p:normalViewPr>
  <p:slideViewPr>
    <p:cSldViewPr snapToGrid="0">
      <p:cViewPr varScale="1">
        <p:scale>
          <a:sx n="57" d="100"/>
          <a:sy n="57" d="100"/>
        </p:scale>
        <p:origin x="260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12942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64975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65171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00947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A2FD700-A38E-2047-A088-D050FAA0F515}"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79227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A2FD700-A38E-2047-A088-D050FAA0F515}"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09963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A2FD700-A38E-2047-A088-D050FAA0F515}" type="datetimeFigureOut">
              <a:rPr lang="en-US" smtClean="0"/>
              <a:t>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11772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A2FD700-A38E-2047-A088-D050FAA0F515}" type="datetimeFigureOut">
              <a:rPr lang="en-US" smtClean="0"/>
              <a:t>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87128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FD700-A38E-2047-A088-D050FAA0F515}" type="datetimeFigureOut">
              <a:rPr lang="en-US" smtClean="0"/>
              <a:t>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65381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96216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54270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2FD700-A38E-2047-A088-D050FAA0F515}" type="datetimeFigureOut">
              <a:rPr lang="en-US" smtClean="0"/>
              <a:t>1/6/2025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738D23-20AB-2A49-8833-B96F1FE42E84}" type="slidenum">
              <a:rPr lang="en-US" smtClean="0"/>
              <a:t>‹#›</a:t>
            </a:fld>
            <a:endParaRPr lang="en-US"/>
          </a:p>
        </p:txBody>
      </p:sp>
    </p:spTree>
    <p:extLst>
      <p:ext uri="{BB962C8B-B14F-4D97-AF65-F5344CB8AC3E}">
        <p14:creationId xmlns:p14="http://schemas.microsoft.com/office/powerpoint/2010/main" val="236601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AFB832-000B-E2C6-D321-63847F6AE5DA}"/>
              </a:ext>
            </a:extLst>
          </p:cNvPr>
          <p:cNvSpPr/>
          <p:nvPr/>
        </p:nvSpPr>
        <p:spPr>
          <a:xfrm>
            <a:off x="1931520" y="0"/>
            <a:ext cx="4707467" cy="219127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F4914E8-AE37-D2CE-C0A8-75B6B2E1F913}"/>
              </a:ext>
            </a:extLst>
          </p:cNvPr>
          <p:cNvSpPr txBox="1"/>
          <p:nvPr/>
        </p:nvSpPr>
        <p:spPr>
          <a:xfrm>
            <a:off x="2250685" y="126143"/>
            <a:ext cx="4572000" cy="1938992"/>
          </a:xfrm>
          <a:prstGeom prst="rect">
            <a:avLst/>
          </a:prstGeom>
          <a:noFill/>
        </p:spPr>
        <p:txBody>
          <a:bodyPr wrap="square" rtlCol="0">
            <a:spAutoFit/>
          </a:bodyPr>
          <a:lstStyle/>
          <a:p>
            <a:r>
              <a:rPr lang="en-US" sz="4000" i="1" dirty="0" smtClean="0">
                <a:solidFill>
                  <a:schemeClr val="bg1"/>
                </a:solidFill>
              </a:rPr>
              <a:t>Year 1 </a:t>
            </a:r>
            <a:r>
              <a:rPr lang="en-US" sz="4000" i="1" dirty="0">
                <a:solidFill>
                  <a:schemeClr val="bg1"/>
                </a:solidFill>
              </a:rPr>
              <a:t>– Low Road and Windmill Music Federation</a:t>
            </a:r>
          </a:p>
        </p:txBody>
      </p:sp>
      <p:sp>
        <p:nvSpPr>
          <p:cNvPr id="7" name="TextBox 6">
            <a:extLst>
              <a:ext uri="{FF2B5EF4-FFF2-40B4-BE49-F238E27FC236}">
                <a16:creationId xmlns:a16="http://schemas.microsoft.com/office/drawing/2014/main" id="{504DD419-C253-FB00-D754-DD7CC6BE2D22}"/>
              </a:ext>
            </a:extLst>
          </p:cNvPr>
          <p:cNvSpPr txBox="1"/>
          <p:nvPr/>
        </p:nvSpPr>
        <p:spPr>
          <a:xfrm>
            <a:off x="47855" y="1494326"/>
            <a:ext cx="1828800" cy="830997"/>
          </a:xfrm>
          <a:prstGeom prst="rect">
            <a:avLst/>
          </a:prstGeom>
          <a:noFill/>
        </p:spPr>
        <p:txBody>
          <a:bodyPr wrap="square" rtlCol="0">
            <a:spAutoFit/>
          </a:bodyPr>
          <a:lstStyle/>
          <a:p>
            <a:pPr algn="ctr">
              <a:lnSpc>
                <a:spcPct val="150000"/>
              </a:lnSpc>
            </a:pPr>
            <a:r>
              <a:rPr lang="en-US" sz="1600" dirty="0"/>
              <a:t>                 Year 1</a:t>
            </a:r>
          </a:p>
          <a:p>
            <a:pPr algn="ctr">
              <a:lnSpc>
                <a:spcPct val="150000"/>
              </a:lnSpc>
            </a:pPr>
            <a:r>
              <a:rPr lang="en-US" sz="1600" b="1" dirty="0" smtClean="0">
                <a:solidFill>
                  <a:srgbClr val="7030A0"/>
                </a:solidFill>
              </a:rPr>
              <a:t>January </a:t>
            </a:r>
            <a:r>
              <a:rPr lang="en-US" sz="1600" b="1" dirty="0" smtClean="0">
                <a:solidFill>
                  <a:srgbClr val="7030A0"/>
                </a:solidFill>
              </a:rPr>
              <a:t>2025</a:t>
            </a:r>
            <a:endParaRPr lang="en-US" sz="1600" b="1" dirty="0">
              <a:solidFill>
                <a:srgbClr val="7030A0"/>
              </a:solidFill>
            </a:endParaRPr>
          </a:p>
        </p:txBody>
      </p:sp>
      <p:cxnSp>
        <p:nvCxnSpPr>
          <p:cNvPr id="9" name="Straight Connector 8">
            <a:extLst>
              <a:ext uri="{FF2B5EF4-FFF2-40B4-BE49-F238E27FC236}">
                <a16:creationId xmlns:a16="http://schemas.microsoft.com/office/drawing/2014/main" id="{21880922-1F7D-C232-9EF0-FB363E054CB5}"/>
              </a:ext>
            </a:extLst>
          </p:cNvPr>
          <p:cNvCxnSpPr>
            <a:cxnSpLocks/>
          </p:cNvCxnSpPr>
          <p:nvPr/>
        </p:nvCxnSpPr>
        <p:spPr>
          <a:xfrm>
            <a:off x="232688" y="2381437"/>
            <a:ext cx="145913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84FC561-FF17-B4CA-119E-3078F4BFB77E}"/>
              </a:ext>
            </a:extLst>
          </p:cNvPr>
          <p:cNvSpPr txBox="1"/>
          <p:nvPr/>
        </p:nvSpPr>
        <p:spPr>
          <a:xfrm>
            <a:off x="88677" y="2355327"/>
            <a:ext cx="1828800" cy="6082434"/>
          </a:xfrm>
          <a:prstGeom prst="rect">
            <a:avLst/>
          </a:prstGeom>
          <a:noFill/>
        </p:spPr>
        <p:txBody>
          <a:bodyPr wrap="square" rtlCol="0">
            <a:spAutoFit/>
          </a:bodyPr>
          <a:lstStyle/>
          <a:p>
            <a:pPr algn="ctr">
              <a:lnSpc>
                <a:spcPct val="150000"/>
              </a:lnSpc>
            </a:pPr>
            <a:endParaRPr lang="en-US" sz="1100" i="1" dirty="0" smtClean="0">
              <a:latin typeface="+mj-lt"/>
            </a:endParaRPr>
          </a:p>
          <a:p>
            <a:pPr algn="ctr">
              <a:lnSpc>
                <a:spcPct val="150000"/>
              </a:lnSpc>
            </a:pPr>
            <a:endParaRPr lang="en-US" sz="1100" i="1" dirty="0">
              <a:latin typeface="+mj-lt"/>
            </a:endParaRPr>
          </a:p>
          <a:p>
            <a:pPr algn="ctr">
              <a:lnSpc>
                <a:spcPct val="150000"/>
              </a:lnSpc>
            </a:pPr>
            <a:endParaRPr lang="en-US" sz="1100" i="1" dirty="0">
              <a:latin typeface="+mj-lt"/>
            </a:endParaRPr>
          </a:p>
          <a:p>
            <a:pPr algn="ctr">
              <a:lnSpc>
                <a:spcPct val="150000"/>
              </a:lnSpc>
            </a:pPr>
            <a:endParaRPr lang="en-US" sz="900" i="1" dirty="0" smtClean="0">
              <a:latin typeface="+mj-lt"/>
            </a:endParaRPr>
          </a:p>
          <a:p>
            <a:pPr algn="ctr">
              <a:lnSpc>
                <a:spcPct val="150000"/>
              </a:lnSpc>
            </a:pPr>
            <a:r>
              <a:rPr lang="en-GB" sz="900" dirty="0">
                <a:solidFill>
                  <a:srgbClr val="7030A0"/>
                </a:solidFill>
                <a:latin typeface="Helvetica" pitchFamily="2" charset="0"/>
              </a:rPr>
              <a:t>https://</a:t>
            </a:r>
            <a:r>
              <a:rPr lang="en-GB" sz="900" dirty="0" smtClean="0">
                <a:solidFill>
                  <a:srgbClr val="7030A0"/>
                </a:solidFill>
                <a:latin typeface="Helvetica" pitchFamily="2" charset="0"/>
              </a:rPr>
              <a:t>classroom.google.com</a:t>
            </a:r>
            <a:endParaRPr lang="en-US" sz="900" i="1" dirty="0" smtClean="0">
              <a:latin typeface="+mj-lt"/>
            </a:endParaRPr>
          </a:p>
          <a:p>
            <a:pPr algn="ctr">
              <a:lnSpc>
                <a:spcPct val="150000"/>
              </a:lnSpc>
            </a:pPr>
            <a:r>
              <a:rPr lang="en-US" sz="900" i="1" dirty="0" smtClean="0">
                <a:latin typeface="+mj-lt"/>
              </a:rPr>
              <a:t>If you need help logging on, please ask your class teacher.</a:t>
            </a:r>
            <a:endParaRPr lang="en-US" sz="1100" i="1" dirty="0" smtClean="0">
              <a:latin typeface="+mj-lt"/>
            </a:endParaRPr>
          </a:p>
          <a:p>
            <a:pPr algn="ctr">
              <a:lnSpc>
                <a:spcPct val="150000"/>
              </a:lnSpc>
            </a:pPr>
            <a:endParaRPr lang="en-US" sz="1100" i="1" dirty="0" smtClean="0">
              <a:latin typeface="+mj-lt"/>
            </a:endParaRPr>
          </a:p>
          <a:p>
            <a:pPr algn="ctr">
              <a:lnSpc>
                <a:spcPct val="150000"/>
              </a:lnSpc>
            </a:pPr>
            <a:endParaRPr lang="en-US" sz="1000" i="1" dirty="0" smtClean="0">
              <a:latin typeface="+mj-lt"/>
            </a:endParaRPr>
          </a:p>
          <a:p>
            <a:pPr algn="ctr">
              <a:lnSpc>
                <a:spcPct val="150000"/>
              </a:lnSpc>
            </a:pPr>
            <a:r>
              <a:rPr lang="en-US" sz="900" i="1" dirty="0" smtClean="0">
                <a:latin typeface="+mj-lt"/>
              </a:rPr>
              <a:t>Homework is handed out on a Friday and due back the following Friday. This will be on Google Classroom.</a:t>
            </a:r>
            <a:endParaRPr lang="en-US" sz="900" i="1" dirty="0">
              <a:latin typeface="+mj-lt"/>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r>
              <a:rPr lang="en-GB" sz="900" b="1" i="1" dirty="0" smtClean="0">
                <a:solidFill>
                  <a:srgbClr val="000000"/>
                </a:solidFill>
              </a:rPr>
              <a:t>Chinese New Year </a:t>
            </a:r>
            <a:r>
              <a:rPr lang="en-GB" sz="900" b="1" i="1" dirty="0" smtClean="0">
                <a:solidFill>
                  <a:srgbClr val="000000"/>
                </a:solidFill>
              </a:rPr>
              <a:t>Workshop</a:t>
            </a:r>
            <a:endParaRPr lang="en-GB" sz="900" b="1" i="1" dirty="0">
              <a:solidFill>
                <a:srgbClr val="000000"/>
              </a:solidFill>
            </a:endParaRPr>
          </a:p>
          <a:p>
            <a:pPr algn="ctr" fontAlgn="base">
              <a:lnSpc>
                <a:spcPct val="150000"/>
              </a:lnSpc>
            </a:pPr>
            <a:r>
              <a:rPr lang="en-GB" sz="900" b="1" i="1" dirty="0" smtClean="0">
                <a:solidFill>
                  <a:srgbClr val="000000"/>
                </a:solidFill>
              </a:rPr>
              <a:t>Monday 27</a:t>
            </a:r>
            <a:r>
              <a:rPr lang="en-GB" sz="900" b="1" i="1" baseline="30000" dirty="0" smtClean="0">
                <a:solidFill>
                  <a:srgbClr val="000000"/>
                </a:solidFill>
              </a:rPr>
              <a:t>th</a:t>
            </a:r>
            <a:r>
              <a:rPr lang="en-GB" sz="900" b="1" i="1" dirty="0" smtClean="0">
                <a:solidFill>
                  <a:srgbClr val="000000"/>
                </a:solidFill>
              </a:rPr>
              <a:t> January </a:t>
            </a:r>
          </a:p>
          <a:p>
            <a:pPr algn="ctr" fontAlgn="base">
              <a:lnSpc>
                <a:spcPct val="150000"/>
              </a:lnSpc>
            </a:pPr>
            <a:r>
              <a:rPr lang="en-GB" sz="900" i="1" dirty="0" smtClean="0">
                <a:solidFill>
                  <a:srgbClr val="000000"/>
                </a:solidFill>
              </a:rPr>
              <a:t>!T – 9:00 – 9:45</a:t>
            </a:r>
          </a:p>
          <a:p>
            <a:pPr algn="ctr" fontAlgn="base">
              <a:lnSpc>
                <a:spcPct val="150000"/>
              </a:lnSpc>
            </a:pPr>
            <a:r>
              <a:rPr lang="en-GB" sz="900" i="1" dirty="0" smtClean="0">
                <a:solidFill>
                  <a:srgbClr val="000000"/>
                </a:solidFill>
              </a:rPr>
              <a:t>1W  - 9:45 – 10:30</a:t>
            </a:r>
          </a:p>
          <a:p>
            <a:pPr algn="ctr" fontAlgn="base">
              <a:lnSpc>
                <a:spcPct val="150000"/>
              </a:lnSpc>
            </a:pPr>
            <a:r>
              <a:rPr lang="en-GB" sz="900" i="1" dirty="0" smtClean="0">
                <a:solidFill>
                  <a:srgbClr val="000000"/>
                </a:solidFill>
              </a:rPr>
              <a:t>1S – 10:45 – 11:30</a:t>
            </a:r>
            <a:endParaRPr lang="en-US" sz="1050" dirty="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endParaRPr lang="en-GB" sz="900" i="1" dirty="0" smtClean="0">
              <a:solidFill>
                <a:srgbClr val="000000"/>
              </a:solidFill>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1100" i="1" dirty="0">
              <a:solidFill>
                <a:srgbClr val="000000"/>
              </a:solidFill>
              <a:latin typeface="+mj-lt"/>
            </a:endParaRPr>
          </a:p>
          <a:p>
            <a:pPr algn="l" fontAlgn="base"/>
            <a:endParaRPr lang="en-GB" sz="1100" b="0" i="0" dirty="0">
              <a:solidFill>
                <a:srgbClr val="000000"/>
              </a:solidFill>
              <a:effectLst/>
              <a:latin typeface="+mj-lt"/>
            </a:endParaRPr>
          </a:p>
          <a:p>
            <a:r>
              <a:rPr lang="en-GB" sz="1100" dirty="0">
                <a:latin typeface="+mj-lt"/>
              </a:rPr>
              <a:t/>
            </a:r>
            <a:br>
              <a:rPr lang="en-GB" sz="1100" dirty="0">
                <a:latin typeface="+mj-lt"/>
              </a:rPr>
            </a:br>
            <a:endParaRPr lang="en-US" sz="1100" b="1" i="1" dirty="0">
              <a:solidFill>
                <a:srgbClr val="7030A0"/>
              </a:solidFill>
              <a:latin typeface="+mj-lt"/>
            </a:endParaRPr>
          </a:p>
        </p:txBody>
      </p:sp>
      <p:sp>
        <p:nvSpPr>
          <p:cNvPr id="14" name="TextBox 13">
            <a:extLst>
              <a:ext uri="{FF2B5EF4-FFF2-40B4-BE49-F238E27FC236}">
                <a16:creationId xmlns:a16="http://schemas.microsoft.com/office/drawing/2014/main" id="{2BE5EF99-F5F5-8390-3BB8-87DA002760B7}"/>
              </a:ext>
            </a:extLst>
          </p:cNvPr>
          <p:cNvSpPr txBox="1"/>
          <p:nvPr/>
        </p:nvSpPr>
        <p:spPr>
          <a:xfrm>
            <a:off x="2061701" y="2147470"/>
            <a:ext cx="4447104" cy="7448193"/>
          </a:xfrm>
          <a:prstGeom prst="rect">
            <a:avLst/>
          </a:prstGeom>
          <a:noFill/>
        </p:spPr>
        <p:txBody>
          <a:bodyPr wrap="square">
            <a:spAutoFit/>
          </a:bodyPr>
          <a:lstStyle/>
          <a:p>
            <a:endParaRPr lang="en-GB" sz="700" dirty="0" smtClean="0"/>
          </a:p>
          <a:p>
            <a:r>
              <a:rPr lang="en-GB" sz="900" b="1" dirty="0" smtClean="0">
                <a:solidFill>
                  <a:srgbClr val="C487CB"/>
                </a:solidFill>
              </a:rPr>
              <a:t>“</a:t>
            </a:r>
            <a:r>
              <a:rPr lang="en-GB" sz="900" b="1" dirty="0">
                <a:solidFill>
                  <a:srgbClr val="C487CB"/>
                </a:solidFill>
              </a:rPr>
              <a:t>A new year means new opportunities to be your best self.”</a:t>
            </a:r>
          </a:p>
          <a:p>
            <a:endParaRPr lang="en-US" sz="800" i="1" dirty="0" smtClean="0">
              <a:solidFill>
                <a:srgbClr val="C487CB"/>
              </a:solidFill>
            </a:endParaRPr>
          </a:p>
          <a:p>
            <a:pPr>
              <a:lnSpc>
                <a:spcPct val="150000"/>
              </a:lnSpc>
            </a:pPr>
            <a:r>
              <a:rPr lang="en-US" sz="800" i="1" dirty="0" smtClean="0">
                <a:solidFill>
                  <a:srgbClr val="161621"/>
                </a:solidFill>
              </a:rPr>
              <a:t>We hope that you all had a lovely half term break and a well deserved rest. If you have any questions for class teachers, please contact the office to make an appointment or contact teachers via Google Classroom. </a:t>
            </a:r>
          </a:p>
          <a:p>
            <a:pPr>
              <a:lnSpc>
                <a:spcPct val="150000"/>
              </a:lnSpc>
            </a:pPr>
            <a:endParaRPr lang="en-GB" sz="800" i="1" dirty="0">
              <a:solidFill>
                <a:srgbClr val="161621"/>
              </a:solidFill>
            </a:endParaRPr>
          </a:p>
          <a:p>
            <a:pPr>
              <a:lnSpc>
                <a:spcPct val="150000"/>
              </a:lnSpc>
            </a:pPr>
            <a:r>
              <a:rPr lang="en-GB" sz="800" b="1" i="1" u="sng" dirty="0">
                <a:solidFill>
                  <a:srgbClr val="161621"/>
                </a:solidFill>
              </a:rPr>
              <a:t>Reading</a:t>
            </a:r>
          </a:p>
          <a:p>
            <a:pPr>
              <a:lnSpc>
                <a:spcPct val="150000"/>
              </a:lnSpc>
            </a:pPr>
            <a:r>
              <a:rPr lang="en-GB" sz="800" i="1" dirty="0">
                <a:solidFill>
                  <a:srgbClr val="161621"/>
                </a:solidFill>
                <a:effectLst/>
              </a:rPr>
              <a:t>At Low Road and Windmill Music Federation, we love to read!</a:t>
            </a:r>
            <a:r>
              <a:rPr lang="en-GB" sz="800" i="1" dirty="0">
                <a:solidFill>
                  <a:srgbClr val="161621"/>
                </a:solidFill>
              </a:rPr>
              <a:t> Children are encouraged to read </a:t>
            </a:r>
            <a:r>
              <a:rPr lang="en-GB" sz="800" b="1" i="1" dirty="0">
                <a:solidFill>
                  <a:srgbClr val="161621"/>
                </a:solidFill>
              </a:rPr>
              <a:t>3 or more times</a:t>
            </a:r>
            <a:r>
              <a:rPr lang="en-GB" sz="800" i="1" dirty="0">
                <a:solidFill>
                  <a:srgbClr val="161621"/>
                </a:solidFill>
              </a:rPr>
              <a:t> at home during the </a:t>
            </a:r>
            <a:r>
              <a:rPr lang="en-GB" sz="800" i="1" dirty="0" smtClean="0">
                <a:solidFill>
                  <a:srgbClr val="161621"/>
                </a:solidFill>
              </a:rPr>
              <a:t>week and record this in their reading journals. Reading journals are checked daily in school and children that have read frequently will win prizes and take part in the golden egg hunt. </a:t>
            </a:r>
          </a:p>
          <a:p>
            <a:pPr>
              <a:lnSpc>
                <a:spcPct val="150000"/>
              </a:lnSpc>
            </a:pPr>
            <a:endParaRPr lang="en-GB" sz="800" i="1" dirty="0">
              <a:solidFill>
                <a:srgbClr val="161621"/>
              </a:solidFill>
            </a:endParaRPr>
          </a:p>
          <a:p>
            <a:pPr>
              <a:lnSpc>
                <a:spcPct val="150000"/>
              </a:lnSpc>
            </a:pPr>
            <a:r>
              <a:rPr lang="en-GB" sz="800" i="1" dirty="0" smtClean="0">
                <a:solidFill>
                  <a:srgbClr val="161621"/>
                </a:solidFill>
              </a:rPr>
              <a:t>Please look out for a Google Classroom post about our special reading session in our school library. All sessions run from 2:45 until 3:05.</a:t>
            </a:r>
          </a:p>
          <a:p>
            <a:pPr>
              <a:lnSpc>
                <a:spcPct val="150000"/>
              </a:lnSpc>
            </a:pPr>
            <a:endParaRPr lang="en-GB" sz="800" i="1" dirty="0">
              <a:solidFill>
                <a:srgbClr val="161621"/>
              </a:solidFill>
            </a:endParaRPr>
          </a:p>
          <a:p>
            <a:pPr>
              <a:lnSpc>
                <a:spcPct val="150000"/>
              </a:lnSpc>
            </a:pPr>
            <a:r>
              <a:rPr lang="en-GB" sz="800" b="1" i="1" u="sng" dirty="0" smtClean="0"/>
              <a:t>Uniform</a:t>
            </a:r>
          </a:p>
          <a:p>
            <a:pPr>
              <a:lnSpc>
                <a:spcPct val="150000"/>
              </a:lnSpc>
            </a:pPr>
            <a:r>
              <a:rPr lang="en-US" sz="800" i="1" dirty="0" smtClean="0"/>
              <a:t>As the weather continues to get cooler, it is important that all children are bringing appropriate clothing for outdoor activities. This includes a grey jumper/cardigan, a warm coat, waterproof footwear and a hat and gloves if appropriate. </a:t>
            </a:r>
            <a:r>
              <a:rPr lang="en-US" sz="800" b="1" i="1" dirty="0" smtClean="0"/>
              <a:t>Please ensure all items of uniform and PE kit, including pumps, are clearly labelled with your child’s name and class. </a:t>
            </a:r>
          </a:p>
          <a:p>
            <a:pPr>
              <a:lnSpc>
                <a:spcPct val="150000"/>
              </a:lnSpc>
            </a:pPr>
            <a:endParaRPr lang="en-US" sz="800" b="1" i="1" dirty="0"/>
          </a:p>
          <a:p>
            <a:pPr>
              <a:lnSpc>
                <a:spcPct val="150000"/>
              </a:lnSpc>
            </a:pPr>
            <a:r>
              <a:rPr lang="en-GB" sz="800" b="1" i="1" u="sng" dirty="0" smtClean="0"/>
              <a:t>PE Kit Reminder</a:t>
            </a:r>
            <a:endParaRPr lang="en-GB" sz="800" b="1" i="1" u="sng" dirty="0"/>
          </a:p>
          <a:p>
            <a:pPr>
              <a:lnSpc>
                <a:spcPct val="150000"/>
              </a:lnSpc>
            </a:pPr>
            <a:r>
              <a:rPr lang="en-US" sz="800" i="1" dirty="0" smtClean="0"/>
              <a:t>It is important all children bring their PE kits for both sessions. This includes black joggers, a black hoodie, a white t-shirt and trainers. If children are wearing tights, they will need a pair of socks. </a:t>
            </a:r>
          </a:p>
          <a:p>
            <a:pPr>
              <a:lnSpc>
                <a:spcPct val="150000"/>
              </a:lnSpc>
            </a:pPr>
            <a:endParaRPr lang="en-GB" sz="800" i="1" dirty="0"/>
          </a:p>
          <a:p>
            <a:pPr>
              <a:lnSpc>
                <a:spcPct val="150000"/>
              </a:lnSpc>
            </a:pPr>
            <a:r>
              <a:rPr lang="en-US" sz="800" b="1" i="1" dirty="0" smtClean="0">
                <a:solidFill>
                  <a:srgbClr val="C487CB"/>
                </a:solidFill>
              </a:rPr>
              <a:t>Here is the half term overview of what your child will be learning with us in Year 1! We have such an exciting learning journey ahead!</a:t>
            </a:r>
            <a:endParaRPr lang="en-GB" sz="800" b="1" i="1" dirty="0">
              <a:solidFill>
                <a:srgbClr val="C487CB"/>
              </a:solidFill>
            </a:endParaRPr>
          </a:p>
          <a:p>
            <a:pPr>
              <a:lnSpc>
                <a:spcPct val="150000"/>
              </a:lnSpc>
            </a:pPr>
            <a:endParaRPr lang="en-GB" sz="800" i="1" dirty="0">
              <a:solidFill>
                <a:srgbClr val="161621"/>
              </a:solidFill>
            </a:endParaRPr>
          </a:p>
          <a:p>
            <a:pPr>
              <a:lnSpc>
                <a:spcPct val="150000"/>
              </a:lnSpc>
            </a:pPr>
            <a:r>
              <a:rPr lang="en-GB" sz="800" b="1" i="1" u="sng" dirty="0">
                <a:solidFill>
                  <a:srgbClr val="161621"/>
                </a:solidFill>
              </a:rPr>
              <a:t>Maths</a:t>
            </a:r>
          </a:p>
          <a:p>
            <a:pPr>
              <a:lnSpc>
                <a:spcPct val="150000"/>
              </a:lnSpc>
            </a:pPr>
            <a:r>
              <a:rPr lang="en-US" sz="800" b="1" i="1" u="sng" dirty="0" smtClean="0"/>
              <a:t>Place Value within 20:</a:t>
            </a:r>
          </a:p>
          <a:p>
            <a:pPr>
              <a:lnSpc>
                <a:spcPct val="150000"/>
              </a:lnSpc>
            </a:pPr>
            <a:r>
              <a:rPr lang="en-US" sz="800" i="1" dirty="0" smtClean="0"/>
              <a:t>In </a:t>
            </a:r>
            <a:r>
              <a:rPr lang="en-US" sz="800" i="1" dirty="0" err="1" smtClean="0"/>
              <a:t>Maths</a:t>
            </a:r>
            <a:r>
              <a:rPr lang="en-US" sz="800" i="1" dirty="0" smtClean="0"/>
              <a:t>, we progress onto numbers within 20. We begin by exploring numbers in sequence from 10 to 20  before finding one more and one less than a given number. We extend our understanding of number lines by learning how to use a number line to 20 and estimate where missing numbers may go. To conclude our learning, we explore how to compare and order numbers correctly within 20. </a:t>
            </a:r>
          </a:p>
          <a:p>
            <a:pPr>
              <a:lnSpc>
                <a:spcPct val="150000"/>
              </a:lnSpc>
            </a:pPr>
            <a:endParaRPr lang="en-US" sz="800" i="1" dirty="0"/>
          </a:p>
          <a:p>
            <a:pPr>
              <a:lnSpc>
                <a:spcPct val="150000"/>
              </a:lnSpc>
            </a:pPr>
            <a:r>
              <a:rPr lang="en-US" sz="800" b="1" i="1" u="sng" dirty="0" smtClean="0"/>
              <a:t>Addition and subtraction within 20:</a:t>
            </a:r>
          </a:p>
          <a:p>
            <a:pPr>
              <a:lnSpc>
                <a:spcPct val="150000"/>
              </a:lnSpc>
            </a:pPr>
            <a:r>
              <a:rPr lang="en-US" sz="800" i="1" dirty="0" smtClean="0"/>
              <a:t>Following on from Place Value within 20, we explore addition and subtraction now using our secure knowledge of numbers within 20. We  revisit our previous learning of number bonds and learn how to make doubles and near doubles. We conclude our learning by completing  addition and subtraction number sentences  with our new knowledge! This learning will continue into Spring 2.</a:t>
            </a:r>
          </a:p>
        </p:txBody>
      </p:sp>
      <p:pic>
        <p:nvPicPr>
          <p:cNvPr id="18" name="Picture 17">
            <a:extLst>
              <a:ext uri="{FF2B5EF4-FFF2-40B4-BE49-F238E27FC236}">
                <a16:creationId xmlns:a16="http://schemas.microsoft.com/office/drawing/2014/main" id="{EA3AC096-11A8-CCBB-C1C5-49D81D5D8E6E}"/>
              </a:ext>
            </a:extLst>
          </p:cNvPr>
          <p:cNvPicPr>
            <a:picLocks noChangeAspect="1"/>
          </p:cNvPicPr>
          <p:nvPr/>
        </p:nvPicPr>
        <p:blipFill>
          <a:blip r:embed="rId2"/>
          <a:stretch>
            <a:fillRect/>
          </a:stretch>
        </p:blipFill>
        <p:spPr>
          <a:xfrm>
            <a:off x="438845" y="2455970"/>
            <a:ext cx="1160503" cy="756086"/>
          </a:xfrm>
          <a:prstGeom prst="rect">
            <a:avLst/>
          </a:prstGeom>
        </p:spPr>
      </p:pic>
      <p:pic>
        <p:nvPicPr>
          <p:cNvPr id="22" name="Picture 21">
            <a:extLst>
              <a:ext uri="{FF2B5EF4-FFF2-40B4-BE49-F238E27FC236}">
                <a16:creationId xmlns:a16="http://schemas.microsoft.com/office/drawing/2014/main" id="{C326064C-4770-E735-4E08-0A066CED19A5}"/>
              </a:ext>
            </a:extLst>
          </p:cNvPr>
          <p:cNvPicPr>
            <a:picLocks noChangeAspect="1"/>
          </p:cNvPicPr>
          <p:nvPr/>
        </p:nvPicPr>
        <p:blipFill>
          <a:blip r:embed="rId3"/>
          <a:stretch>
            <a:fillRect/>
          </a:stretch>
        </p:blipFill>
        <p:spPr>
          <a:xfrm>
            <a:off x="199443" y="4052028"/>
            <a:ext cx="1639305" cy="409826"/>
          </a:xfrm>
          <a:prstGeom prst="rect">
            <a:avLst/>
          </a:prstGeom>
        </p:spPr>
      </p:pic>
      <p:pic>
        <p:nvPicPr>
          <p:cNvPr id="1026" name="Picture 2" descr="19,300+ Chinese Snake Stock Illustrations, Royalty-Free Vector Graphics &amp;  Clip Art - iStock | Chinese new year, Year of the snake, Chinese lante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615" y="6288443"/>
            <a:ext cx="359110" cy="322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40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AFB832-000B-E2C6-D321-63847F6AE5DA}"/>
              </a:ext>
            </a:extLst>
          </p:cNvPr>
          <p:cNvSpPr/>
          <p:nvPr/>
        </p:nvSpPr>
        <p:spPr>
          <a:xfrm>
            <a:off x="1931520" y="0"/>
            <a:ext cx="4707467" cy="219127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F4914E8-AE37-D2CE-C0A8-75B6B2E1F913}"/>
              </a:ext>
            </a:extLst>
          </p:cNvPr>
          <p:cNvSpPr txBox="1"/>
          <p:nvPr/>
        </p:nvSpPr>
        <p:spPr>
          <a:xfrm>
            <a:off x="2250685" y="126143"/>
            <a:ext cx="4572000" cy="1938992"/>
          </a:xfrm>
          <a:prstGeom prst="rect">
            <a:avLst/>
          </a:prstGeom>
          <a:noFill/>
        </p:spPr>
        <p:txBody>
          <a:bodyPr wrap="square" rtlCol="0">
            <a:spAutoFit/>
          </a:bodyPr>
          <a:lstStyle/>
          <a:p>
            <a:r>
              <a:rPr lang="en-US" sz="4000" i="1" dirty="0" smtClean="0">
                <a:solidFill>
                  <a:schemeClr val="bg1"/>
                </a:solidFill>
              </a:rPr>
              <a:t>Year 1 </a:t>
            </a:r>
            <a:r>
              <a:rPr lang="en-US" sz="4000" i="1" dirty="0">
                <a:solidFill>
                  <a:schemeClr val="bg1"/>
                </a:solidFill>
              </a:rPr>
              <a:t>– Low Road and Windmill Music Federation</a:t>
            </a:r>
          </a:p>
        </p:txBody>
      </p:sp>
      <p:sp>
        <p:nvSpPr>
          <p:cNvPr id="7" name="TextBox 6">
            <a:extLst>
              <a:ext uri="{FF2B5EF4-FFF2-40B4-BE49-F238E27FC236}">
                <a16:creationId xmlns:a16="http://schemas.microsoft.com/office/drawing/2014/main" id="{504DD419-C253-FB00-D754-DD7CC6BE2D22}"/>
              </a:ext>
            </a:extLst>
          </p:cNvPr>
          <p:cNvSpPr txBox="1"/>
          <p:nvPr/>
        </p:nvSpPr>
        <p:spPr>
          <a:xfrm>
            <a:off x="47855" y="1494326"/>
            <a:ext cx="1828800" cy="830997"/>
          </a:xfrm>
          <a:prstGeom prst="rect">
            <a:avLst/>
          </a:prstGeom>
          <a:noFill/>
        </p:spPr>
        <p:txBody>
          <a:bodyPr wrap="square" rtlCol="0">
            <a:spAutoFit/>
          </a:bodyPr>
          <a:lstStyle/>
          <a:p>
            <a:pPr algn="ctr">
              <a:lnSpc>
                <a:spcPct val="150000"/>
              </a:lnSpc>
            </a:pPr>
            <a:r>
              <a:rPr lang="en-US" sz="1600" dirty="0"/>
              <a:t>                 Year 1</a:t>
            </a:r>
          </a:p>
          <a:p>
            <a:pPr algn="ctr">
              <a:lnSpc>
                <a:spcPct val="150000"/>
              </a:lnSpc>
            </a:pPr>
            <a:r>
              <a:rPr lang="en-US" sz="1600" b="1" dirty="0">
                <a:solidFill>
                  <a:srgbClr val="7030A0"/>
                </a:solidFill>
              </a:rPr>
              <a:t>January </a:t>
            </a:r>
            <a:r>
              <a:rPr lang="en-US" sz="1600" b="1" dirty="0" smtClean="0">
                <a:solidFill>
                  <a:srgbClr val="7030A0"/>
                </a:solidFill>
              </a:rPr>
              <a:t>2025</a:t>
            </a:r>
            <a:endParaRPr lang="en-US" sz="1600" b="1" dirty="0">
              <a:solidFill>
                <a:srgbClr val="7030A0"/>
              </a:solidFill>
            </a:endParaRPr>
          </a:p>
        </p:txBody>
      </p:sp>
      <p:cxnSp>
        <p:nvCxnSpPr>
          <p:cNvPr id="9" name="Straight Connector 8">
            <a:extLst>
              <a:ext uri="{FF2B5EF4-FFF2-40B4-BE49-F238E27FC236}">
                <a16:creationId xmlns:a16="http://schemas.microsoft.com/office/drawing/2014/main" id="{21880922-1F7D-C232-9EF0-FB363E054CB5}"/>
              </a:ext>
            </a:extLst>
          </p:cNvPr>
          <p:cNvCxnSpPr>
            <a:cxnSpLocks/>
          </p:cNvCxnSpPr>
          <p:nvPr/>
        </p:nvCxnSpPr>
        <p:spPr>
          <a:xfrm>
            <a:off x="232688" y="2381437"/>
            <a:ext cx="145913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E5EF99-F5F5-8390-3BB8-87DA002760B7}"/>
              </a:ext>
            </a:extLst>
          </p:cNvPr>
          <p:cNvSpPr txBox="1"/>
          <p:nvPr/>
        </p:nvSpPr>
        <p:spPr>
          <a:xfrm>
            <a:off x="2061701" y="2191278"/>
            <a:ext cx="4447104" cy="7432804"/>
          </a:xfrm>
          <a:prstGeom prst="rect">
            <a:avLst/>
          </a:prstGeom>
          <a:noFill/>
        </p:spPr>
        <p:txBody>
          <a:bodyPr wrap="square">
            <a:spAutoFit/>
          </a:bodyPr>
          <a:lstStyle/>
          <a:p>
            <a:pPr>
              <a:lnSpc>
                <a:spcPct val="150000"/>
              </a:lnSpc>
            </a:pPr>
            <a:r>
              <a:rPr lang="en-GB" sz="900" b="1" dirty="0" smtClean="0">
                <a:solidFill>
                  <a:srgbClr val="C487CB"/>
                </a:solidFill>
              </a:rPr>
              <a:t>“</a:t>
            </a:r>
            <a:r>
              <a:rPr lang="en-GB" sz="900" b="1" dirty="0">
                <a:solidFill>
                  <a:srgbClr val="C487CB"/>
                </a:solidFill>
              </a:rPr>
              <a:t>A new year means new opportunities to be your best self</a:t>
            </a:r>
            <a:r>
              <a:rPr lang="en-GB" sz="900" b="1" dirty="0" smtClean="0">
                <a:solidFill>
                  <a:srgbClr val="C487CB"/>
                </a:solidFill>
              </a:rPr>
              <a:t>.”</a:t>
            </a:r>
          </a:p>
          <a:p>
            <a:pPr>
              <a:lnSpc>
                <a:spcPct val="150000"/>
              </a:lnSpc>
            </a:pPr>
            <a:endParaRPr lang="en-GB" sz="800" b="1" i="1" dirty="0">
              <a:solidFill>
                <a:srgbClr val="7030A0"/>
              </a:solidFill>
              <a:latin typeface="Calibri "/>
            </a:endParaRPr>
          </a:p>
          <a:p>
            <a:pPr>
              <a:lnSpc>
                <a:spcPct val="150000"/>
              </a:lnSpc>
            </a:pPr>
            <a:r>
              <a:rPr lang="en-GB" sz="800" b="1" i="1" u="sng" dirty="0" smtClean="0">
                <a:solidFill>
                  <a:srgbClr val="161621"/>
                </a:solidFill>
              </a:rPr>
              <a:t>English</a:t>
            </a:r>
            <a:endParaRPr lang="en-US" sz="800" i="1" dirty="0">
              <a:solidFill>
                <a:srgbClr val="161621"/>
              </a:solidFill>
            </a:endParaRPr>
          </a:p>
          <a:p>
            <a:pPr>
              <a:lnSpc>
                <a:spcPct val="150000"/>
              </a:lnSpc>
            </a:pPr>
            <a:r>
              <a:rPr lang="en-GB" sz="800" b="1" i="1" u="sng" dirty="0">
                <a:solidFill>
                  <a:srgbClr val="161621"/>
                </a:solidFill>
              </a:rPr>
              <a:t>Non-Fiction: </a:t>
            </a:r>
            <a:r>
              <a:rPr lang="en-GB" sz="800" b="1" i="1" u="sng" dirty="0" smtClean="0">
                <a:solidFill>
                  <a:srgbClr val="161621"/>
                </a:solidFill>
              </a:rPr>
              <a:t>Recount</a:t>
            </a:r>
            <a:endParaRPr lang="en-GB" sz="800" b="1" i="1" u="sng" dirty="0">
              <a:solidFill>
                <a:srgbClr val="161621"/>
              </a:solidFill>
            </a:endParaRPr>
          </a:p>
          <a:p>
            <a:pPr>
              <a:lnSpc>
                <a:spcPct val="150000"/>
              </a:lnSpc>
            </a:pPr>
            <a:r>
              <a:rPr lang="en-US" sz="800" i="1" dirty="0" smtClean="0">
                <a:solidFill>
                  <a:srgbClr val="161621"/>
                </a:solidFill>
              </a:rPr>
              <a:t>In English, we start by revisiting Recounts which we learnt about in Autumn 1. We remind ourselves what is needed in a successful recount before taking part in a fun adventure. We plan our recount, using the correct features of past tense verbs, emotion words and time conjunctions. After that, we’re ready to write our wonderful recounts about our adventure!</a:t>
            </a:r>
            <a:endParaRPr lang="en-US" sz="800" i="1" dirty="0">
              <a:solidFill>
                <a:srgbClr val="161621"/>
              </a:solidFill>
            </a:endParaRPr>
          </a:p>
          <a:p>
            <a:pPr>
              <a:lnSpc>
                <a:spcPct val="150000"/>
              </a:lnSpc>
            </a:pPr>
            <a:endParaRPr lang="en-US" sz="800" i="1" dirty="0">
              <a:solidFill>
                <a:srgbClr val="161621"/>
              </a:solidFill>
            </a:endParaRPr>
          </a:p>
          <a:p>
            <a:pPr>
              <a:lnSpc>
                <a:spcPct val="150000"/>
              </a:lnSpc>
            </a:pPr>
            <a:r>
              <a:rPr lang="en-GB" sz="800" b="1" i="1" u="sng" dirty="0">
                <a:solidFill>
                  <a:srgbClr val="161621"/>
                </a:solidFill>
              </a:rPr>
              <a:t>Non-Fiction: </a:t>
            </a:r>
            <a:r>
              <a:rPr lang="en-GB" sz="800" b="1" i="1" u="sng" dirty="0" smtClean="0">
                <a:solidFill>
                  <a:srgbClr val="161621"/>
                </a:solidFill>
              </a:rPr>
              <a:t>Chronological Reports – Chinese New Year fact </a:t>
            </a:r>
            <a:r>
              <a:rPr lang="en-GB" sz="800" b="1" i="1" u="sng" dirty="0">
                <a:solidFill>
                  <a:srgbClr val="161621"/>
                </a:solidFill>
              </a:rPr>
              <a:t>f</a:t>
            </a:r>
            <a:r>
              <a:rPr lang="en-GB" sz="800" b="1" i="1" u="sng" dirty="0" smtClean="0">
                <a:solidFill>
                  <a:srgbClr val="161621"/>
                </a:solidFill>
              </a:rPr>
              <a:t>ile</a:t>
            </a:r>
            <a:endParaRPr lang="en-GB" sz="800" b="1" i="1" u="sng" dirty="0">
              <a:solidFill>
                <a:srgbClr val="161621"/>
              </a:solidFill>
            </a:endParaRPr>
          </a:p>
          <a:p>
            <a:pPr>
              <a:lnSpc>
                <a:spcPct val="150000"/>
              </a:lnSpc>
            </a:pPr>
            <a:r>
              <a:rPr lang="en-US" sz="800" i="1" dirty="0" smtClean="0">
                <a:solidFill>
                  <a:srgbClr val="161621"/>
                </a:solidFill>
              </a:rPr>
              <a:t>Following on from Recounts, we move onto learning about Chronological Reports. We explore the features of non-fiction texts and look at many different chronological reports to gain a good understanding. We write questions we would like to know about Chinese New Year and research the answers for our fact files. We’re then ready to write our reports! We use all of our new knowledge and research to create a wonderful fact file, filled with information, pictures and fun facts!</a:t>
            </a:r>
          </a:p>
          <a:p>
            <a:pPr>
              <a:lnSpc>
                <a:spcPct val="150000"/>
              </a:lnSpc>
            </a:pPr>
            <a:endParaRPr lang="en-US" sz="800" i="1" dirty="0">
              <a:solidFill>
                <a:srgbClr val="161621"/>
              </a:solidFill>
            </a:endParaRPr>
          </a:p>
          <a:p>
            <a:pPr>
              <a:lnSpc>
                <a:spcPct val="150000"/>
              </a:lnSpc>
            </a:pPr>
            <a:r>
              <a:rPr lang="en-GB" sz="800" b="1" i="1" u="sng" dirty="0">
                <a:solidFill>
                  <a:srgbClr val="161621"/>
                </a:solidFill>
              </a:rPr>
              <a:t>Fiction: Traditional Tales with a twist </a:t>
            </a:r>
            <a:endParaRPr lang="en-GB" sz="800" b="1" i="1" u="sng" dirty="0" smtClean="0">
              <a:solidFill>
                <a:srgbClr val="161621"/>
              </a:solidFill>
            </a:endParaRPr>
          </a:p>
          <a:p>
            <a:pPr>
              <a:lnSpc>
                <a:spcPct val="150000"/>
              </a:lnSpc>
            </a:pPr>
            <a:r>
              <a:rPr lang="en-GB" sz="800" i="1" dirty="0" smtClean="0">
                <a:solidFill>
                  <a:srgbClr val="161621"/>
                </a:solidFill>
              </a:rPr>
              <a:t>Our final topic of learning  is Traditional Tales with a twist where we take the familiar story of The Three Little Pigs and The Big Bad Wolf and transform the ending. We explore the two versions of the story and gain a good understanding by completing comprehension style questions and inferring the characters feelings. We use lots of adjectives to describe our characters before planning and changing the ending to create our very own version!</a:t>
            </a:r>
            <a:endParaRPr lang="en-US" sz="800" i="1" dirty="0" smtClean="0">
              <a:solidFill>
                <a:srgbClr val="161621"/>
              </a:solidFill>
            </a:endParaRPr>
          </a:p>
          <a:p>
            <a:pPr>
              <a:lnSpc>
                <a:spcPct val="150000"/>
              </a:lnSpc>
            </a:pPr>
            <a:endParaRPr lang="en-GB" sz="800" i="1" dirty="0"/>
          </a:p>
          <a:p>
            <a:pPr>
              <a:lnSpc>
                <a:spcPct val="150000"/>
              </a:lnSpc>
            </a:pPr>
            <a:r>
              <a:rPr lang="en-GB" sz="800" b="1" i="1" u="sng" dirty="0" smtClean="0">
                <a:solidFill>
                  <a:srgbClr val="161621"/>
                </a:solidFill>
              </a:rPr>
              <a:t>Geography </a:t>
            </a:r>
            <a:endParaRPr lang="en-GB" sz="800" b="1" i="1" u="sng" dirty="0">
              <a:solidFill>
                <a:srgbClr val="161621"/>
              </a:solidFill>
            </a:endParaRPr>
          </a:p>
          <a:p>
            <a:pPr>
              <a:lnSpc>
                <a:spcPct val="150000"/>
              </a:lnSpc>
            </a:pPr>
            <a:r>
              <a:rPr lang="en-US" sz="800" b="1" i="1" u="sng" dirty="0" smtClean="0"/>
              <a:t>People and their Communities </a:t>
            </a:r>
            <a:endParaRPr lang="en-US" sz="800" b="1" i="1" u="sng" dirty="0"/>
          </a:p>
          <a:p>
            <a:pPr>
              <a:lnSpc>
                <a:spcPct val="150000"/>
              </a:lnSpc>
            </a:pPr>
            <a:r>
              <a:rPr lang="en-US" sz="800" i="1" dirty="0" smtClean="0"/>
              <a:t>This </a:t>
            </a:r>
            <a:r>
              <a:rPr lang="en-US" sz="800" i="1" dirty="0"/>
              <a:t>half term we </a:t>
            </a:r>
            <a:r>
              <a:rPr lang="en-US" sz="800" i="1" dirty="0" smtClean="0"/>
              <a:t>have a Geography focus, </a:t>
            </a:r>
            <a:r>
              <a:rPr lang="en-US" sz="800" i="1" dirty="0"/>
              <a:t>where we </a:t>
            </a:r>
            <a:r>
              <a:rPr lang="en-US" sz="800" i="1" dirty="0" smtClean="0"/>
              <a:t>start by looking at our area and comparing it to areas such as the seaside, the rainforest, the desert and larger cities. We learn about physical and human features and how to identify and sort them into the correct groups. </a:t>
            </a:r>
          </a:p>
          <a:p>
            <a:pPr>
              <a:lnSpc>
                <a:spcPct val="150000"/>
              </a:lnSpc>
            </a:pPr>
            <a:endParaRPr lang="en-US" sz="800" dirty="0">
              <a:latin typeface="Söhne"/>
            </a:endParaRPr>
          </a:p>
          <a:p>
            <a:pPr>
              <a:lnSpc>
                <a:spcPct val="150000"/>
              </a:lnSpc>
            </a:pPr>
            <a:r>
              <a:rPr lang="en-GB" sz="800" b="1" i="1" u="sng" dirty="0">
                <a:solidFill>
                  <a:srgbClr val="161621"/>
                </a:solidFill>
              </a:rPr>
              <a:t>Science</a:t>
            </a:r>
          </a:p>
          <a:p>
            <a:pPr>
              <a:lnSpc>
                <a:spcPct val="150000"/>
              </a:lnSpc>
            </a:pPr>
            <a:r>
              <a:rPr lang="en-GB" sz="800" b="1" i="1" u="sng" dirty="0" smtClean="0">
                <a:solidFill>
                  <a:srgbClr val="161621"/>
                </a:solidFill>
              </a:rPr>
              <a:t>Everyday Materials </a:t>
            </a:r>
            <a:endParaRPr lang="en-GB" sz="800" b="1" i="1" u="sng" dirty="0">
              <a:solidFill>
                <a:srgbClr val="161621"/>
              </a:solidFill>
            </a:endParaRPr>
          </a:p>
          <a:p>
            <a:pPr>
              <a:lnSpc>
                <a:spcPct val="150000"/>
              </a:lnSpc>
            </a:pPr>
            <a:r>
              <a:rPr lang="en-US" sz="800" i="1" dirty="0"/>
              <a:t>In Science, </a:t>
            </a:r>
            <a:r>
              <a:rPr lang="en-US" sz="800" i="1" dirty="0" smtClean="0"/>
              <a:t>we begin our new topic of ‘Everyday Materials’ where we learn how to identify objects and the material of which it is made from. Each </a:t>
            </a:r>
            <a:r>
              <a:rPr lang="en-US" sz="800" i="1" dirty="0"/>
              <a:t>lesson focuses on learning about </a:t>
            </a:r>
            <a:r>
              <a:rPr lang="en-US" sz="800" i="1" dirty="0" smtClean="0"/>
              <a:t>different </a:t>
            </a:r>
            <a:r>
              <a:rPr lang="en-US" sz="800" i="1" dirty="0"/>
              <a:t>materials such as wood, plastic, glass, metal, water and </a:t>
            </a:r>
            <a:r>
              <a:rPr lang="en-US" sz="800" i="1" dirty="0" smtClean="0"/>
              <a:t>rock and we are able to describe the physical properties associated with these materials. We are able to compare and group together everyday materials using their physical properties to help us. Throughout our learning journey, we talk about the different uses of everyday materials and turn into Scientists to  conduct investigations using them. </a:t>
            </a:r>
          </a:p>
          <a:p>
            <a:pPr>
              <a:lnSpc>
                <a:spcPct val="150000"/>
              </a:lnSpc>
            </a:pPr>
            <a:endParaRPr lang="en-US" sz="800" i="1" dirty="0"/>
          </a:p>
          <a:p>
            <a:pPr>
              <a:lnSpc>
                <a:spcPct val="150000"/>
              </a:lnSpc>
            </a:pPr>
            <a:r>
              <a:rPr lang="en-US" sz="800" i="1" dirty="0" smtClean="0"/>
              <a:t> </a:t>
            </a:r>
            <a:endParaRPr lang="en-GB" sz="800" dirty="0">
              <a:latin typeface="Söhne"/>
            </a:endParaRPr>
          </a:p>
        </p:txBody>
      </p:sp>
      <p:sp>
        <p:nvSpPr>
          <p:cNvPr id="19" name="TextBox 18">
            <a:extLst>
              <a:ext uri="{FF2B5EF4-FFF2-40B4-BE49-F238E27FC236}">
                <a16:creationId xmlns:a16="http://schemas.microsoft.com/office/drawing/2014/main" id="{584FC561-FF17-B4CA-119E-3078F4BFB77E}"/>
              </a:ext>
            </a:extLst>
          </p:cNvPr>
          <p:cNvSpPr txBox="1"/>
          <p:nvPr/>
        </p:nvSpPr>
        <p:spPr>
          <a:xfrm>
            <a:off x="88677" y="2355327"/>
            <a:ext cx="1828800" cy="5840060"/>
          </a:xfrm>
          <a:prstGeom prst="rect">
            <a:avLst/>
          </a:prstGeom>
          <a:noFill/>
        </p:spPr>
        <p:txBody>
          <a:bodyPr wrap="square" rtlCol="0">
            <a:spAutoFit/>
          </a:bodyPr>
          <a:lstStyle/>
          <a:p>
            <a:pPr algn="ctr">
              <a:lnSpc>
                <a:spcPct val="150000"/>
              </a:lnSpc>
            </a:pPr>
            <a:endParaRPr lang="en-US" sz="1100" i="1" dirty="0" smtClean="0">
              <a:latin typeface="+mj-lt"/>
            </a:endParaRPr>
          </a:p>
          <a:p>
            <a:pPr algn="ctr">
              <a:lnSpc>
                <a:spcPct val="150000"/>
              </a:lnSpc>
            </a:pPr>
            <a:endParaRPr lang="en-US" sz="1100" i="1" dirty="0" smtClean="0">
              <a:latin typeface="+mj-lt"/>
            </a:endParaRPr>
          </a:p>
          <a:p>
            <a:pPr algn="ctr">
              <a:lnSpc>
                <a:spcPct val="150000"/>
              </a:lnSpc>
            </a:pPr>
            <a:endParaRPr lang="en-US" sz="1100" i="1" dirty="0">
              <a:latin typeface="+mj-lt"/>
            </a:endParaRPr>
          </a:p>
          <a:p>
            <a:pPr algn="ctr">
              <a:lnSpc>
                <a:spcPct val="150000"/>
              </a:lnSpc>
            </a:pPr>
            <a:endParaRPr lang="en-US" sz="900" i="1" dirty="0"/>
          </a:p>
          <a:p>
            <a:pPr algn="ctr">
              <a:lnSpc>
                <a:spcPct val="150000"/>
              </a:lnSpc>
            </a:pPr>
            <a:r>
              <a:rPr lang="en-GB" sz="900" dirty="0">
                <a:solidFill>
                  <a:srgbClr val="7030A0"/>
                </a:solidFill>
                <a:latin typeface="Helvetica" pitchFamily="2" charset="0"/>
              </a:rPr>
              <a:t>https://classroom.google.com</a:t>
            </a:r>
            <a:endParaRPr lang="en-US" sz="900" i="1" dirty="0"/>
          </a:p>
          <a:p>
            <a:pPr algn="ctr">
              <a:lnSpc>
                <a:spcPct val="150000"/>
              </a:lnSpc>
            </a:pPr>
            <a:r>
              <a:rPr lang="en-US" sz="900" i="1" dirty="0"/>
              <a:t>If you need help logging on, please ask your class teacher.</a:t>
            </a:r>
            <a:endParaRPr lang="en-US" sz="1100" i="1" dirty="0"/>
          </a:p>
          <a:p>
            <a:pPr algn="ctr">
              <a:lnSpc>
                <a:spcPct val="150000"/>
              </a:lnSpc>
            </a:pPr>
            <a:endParaRPr lang="en-US" sz="1100" i="1" dirty="0"/>
          </a:p>
          <a:p>
            <a:pPr algn="ctr">
              <a:lnSpc>
                <a:spcPct val="150000"/>
              </a:lnSpc>
            </a:pPr>
            <a:endParaRPr lang="en-US" sz="1000" i="1" dirty="0"/>
          </a:p>
          <a:p>
            <a:pPr algn="ctr">
              <a:lnSpc>
                <a:spcPct val="150000"/>
              </a:lnSpc>
            </a:pPr>
            <a:r>
              <a:rPr lang="en-US" sz="900" i="1" dirty="0"/>
              <a:t>Homework is handed out on a Friday and due back the following Friday. This will be on Google Classroom.</a:t>
            </a:r>
          </a:p>
          <a:p>
            <a:pPr algn="ctr" fontAlgn="base">
              <a:lnSpc>
                <a:spcPct val="150000"/>
              </a:lnSpc>
            </a:pPr>
            <a:endParaRPr lang="en-GB" sz="900" b="1" i="1" dirty="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r>
              <a:rPr lang="en-GB" sz="900" b="1" i="1" dirty="0">
                <a:solidFill>
                  <a:srgbClr val="000000"/>
                </a:solidFill>
              </a:rPr>
              <a:t>Chinese New Year Workshop</a:t>
            </a:r>
          </a:p>
          <a:p>
            <a:pPr algn="ctr" fontAlgn="base">
              <a:lnSpc>
                <a:spcPct val="150000"/>
              </a:lnSpc>
            </a:pPr>
            <a:r>
              <a:rPr lang="en-GB" sz="900" b="1" i="1" dirty="0">
                <a:solidFill>
                  <a:srgbClr val="000000"/>
                </a:solidFill>
              </a:rPr>
              <a:t>Monday 27</a:t>
            </a:r>
            <a:r>
              <a:rPr lang="en-GB" sz="900" b="1" i="1" baseline="30000" dirty="0">
                <a:solidFill>
                  <a:srgbClr val="000000"/>
                </a:solidFill>
              </a:rPr>
              <a:t>th</a:t>
            </a:r>
            <a:r>
              <a:rPr lang="en-GB" sz="900" b="1" i="1" dirty="0">
                <a:solidFill>
                  <a:srgbClr val="000000"/>
                </a:solidFill>
              </a:rPr>
              <a:t> January </a:t>
            </a:r>
          </a:p>
          <a:p>
            <a:pPr algn="ctr" fontAlgn="base">
              <a:lnSpc>
                <a:spcPct val="150000"/>
              </a:lnSpc>
            </a:pPr>
            <a:r>
              <a:rPr lang="en-GB" sz="900" i="1" dirty="0">
                <a:solidFill>
                  <a:srgbClr val="000000"/>
                </a:solidFill>
              </a:rPr>
              <a:t>!T – 9:00 – 9:45</a:t>
            </a:r>
          </a:p>
          <a:p>
            <a:pPr algn="ctr" fontAlgn="base">
              <a:lnSpc>
                <a:spcPct val="150000"/>
              </a:lnSpc>
            </a:pPr>
            <a:r>
              <a:rPr lang="en-GB" sz="900" i="1" dirty="0">
                <a:solidFill>
                  <a:srgbClr val="000000"/>
                </a:solidFill>
              </a:rPr>
              <a:t>1W  - 9:45 – 10:30</a:t>
            </a:r>
          </a:p>
          <a:p>
            <a:pPr algn="ctr" fontAlgn="base">
              <a:lnSpc>
                <a:spcPct val="150000"/>
              </a:lnSpc>
            </a:pPr>
            <a:r>
              <a:rPr lang="en-GB" sz="900" i="1" dirty="0">
                <a:solidFill>
                  <a:srgbClr val="000000"/>
                </a:solidFill>
              </a:rPr>
              <a:t>1S – 10:45 – 11:30</a:t>
            </a:r>
            <a:endParaRPr lang="en-US" sz="1050" dirty="0">
              <a:solidFill>
                <a:srgbClr val="000000"/>
              </a:solidFill>
            </a:endParaRPr>
          </a:p>
          <a:p>
            <a:pPr algn="ctr" fontAlgn="base">
              <a:lnSpc>
                <a:spcPct val="150000"/>
              </a:lnSpc>
            </a:pPr>
            <a:endParaRPr lang="en-GB" sz="900" i="1" dirty="0" smtClean="0">
              <a:solidFill>
                <a:srgbClr val="000000"/>
              </a:solidFill>
              <a:latin typeface="+mj-lt"/>
            </a:endParaRPr>
          </a:p>
          <a:p>
            <a:pPr algn="ctr" fontAlgn="base">
              <a:lnSpc>
                <a:spcPct val="150000"/>
              </a:lnSpc>
            </a:pPr>
            <a:endParaRPr lang="en-GB" sz="900" i="1" dirty="0" smtClean="0">
              <a:solidFill>
                <a:srgbClr val="000000"/>
              </a:solidFill>
              <a:effectLst/>
              <a:latin typeface="+mj-lt"/>
            </a:endParaRPr>
          </a:p>
          <a:p>
            <a:pPr algn="ctr" fontAlgn="base">
              <a:lnSpc>
                <a:spcPct val="150000"/>
              </a:lnSpc>
            </a:pPr>
            <a:endParaRPr lang="en-GB" sz="900" i="1" dirty="0" smtClean="0">
              <a:solidFill>
                <a:srgbClr val="000000"/>
              </a:solidFill>
              <a:effectLst/>
              <a:latin typeface="+mj-lt"/>
            </a:endParaRPr>
          </a:p>
          <a:p>
            <a:pPr algn="ctr" fontAlgn="base">
              <a:lnSpc>
                <a:spcPct val="150000"/>
              </a:lnSpc>
            </a:pPr>
            <a:endParaRPr lang="en-GB" sz="1100" i="1" dirty="0" smtClean="0">
              <a:solidFill>
                <a:srgbClr val="000000"/>
              </a:solidFill>
              <a:latin typeface="+mj-lt"/>
            </a:endParaRPr>
          </a:p>
          <a:p>
            <a:pPr algn="l" fontAlgn="base"/>
            <a:endParaRPr lang="en-GB" sz="1100" b="0" i="0" dirty="0" smtClean="0">
              <a:solidFill>
                <a:srgbClr val="000000"/>
              </a:solidFill>
              <a:effectLst/>
              <a:latin typeface="+mj-lt"/>
            </a:endParaRPr>
          </a:p>
          <a:p>
            <a:r>
              <a:rPr lang="en-GB" sz="1100" dirty="0" smtClean="0">
                <a:latin typeface="+mj-lt"/>
              </a:rPr>
              <a:t/>
            </a:r>
            <a:br>
              <a:rPr lang="en-GB" sz="1100" dirty="0" smtClean="0">
                <a:latin typeface="+mj-lt"/>
              </a:rPr>
            </a:br>
            <a:endParaRPr lang="en-US" sz="1100" b="1" i="1" dirty="0">
              <a:solidFill>
                <a:srgbClr val="7030A0"/>
              </a:solidFill>
              <a:latin typeface="+mj-lt"/>
            </a:endParaRPr>
          </a:p>
        </p:txBody>
      </p:sp>
      <p:pic>
        <p:nvPicPr>
          <p:cNvPr id="20" name="Picture 19">
            <a:extLst>
              <a:ext uri="{FF2B5EF4-FFF2-40B4-BE49-F238E27FC236}">
                <a16:creationId xmlns:a16="http://schemas.microsoft.com/office/drawing/2014/main" id="{EA3AC096-11A8-CCBB-C1C5-49D81D5D8E6E}"/>
              </a:ext>
            </a:extLst>
          </p:cNvPr>
          <p:cNvPicPr>
            <a:picLocks noChangeAspect="1"/>
          </p:cNvPicPr>
          <p:nvPr/>
        </p:nvPicPr>
        <p:blipFill>
          <a:blip r:embed="rId2"/>
          <a:stretch>
            <a:fillRect/>
          </a:stretch>
        </p:blipFill>
        <p:spPr>
          <a:xfrm>
            <a:off x="438845" y="2455970"/>
            <a:ext cx="1160503" cy="756086"/>
          </a:xfrm>
          <a:prstGeom prst="rect">
            <a:avLst/>
          </a:prstGeom>
        </p:spPr>
      </p:pic>
      <p:pic>
        <p:nvPicPr>
          <p:cNvPr id="21" name="Picture 20">
            <a:extLst>
              <a:ext uri="{FF2B5EF4-FFF2-40B4-BE49-F238E27FC236}">
                <a16:creationId xmlns:a16="http://schemas.microsoft.com/office/drawing/2014/main" id="{C326064C-4770-E735-4E08-0A066CED19A5}"/>
              </a:ext>
            </a:extLst>
          </p:cNvPr>
          <p:cNvPicPr>
            <a:picLocks noChangeAspect="1"/>
          </p:cNvPicPr>
          <p:nvPr/>
        </p:nvPicPr>
        <p:blipFill>
          <a:blip r:embed="rId3"/>
          <a:stretch>
            <a:fillRect/>
          </a:stretch>
        </p:blipFill>
        <p:spPr>
          <a:xfrm>
            <a:off x="199443" y="4052028"/>
            <a:ext cx="1639305" cy="409826"/>
          </a:xfrm>
          <a:prstGeom prst="rect">
            <a:avLst/>
          </a:prstGeom>
        </p:spPr>
      </p:pic>
      <p:pic>
        <p:nvPicPr>
          <p:cNvPr id="10" name="Picture 2" descr="19,300+ Chinese Snake Stock Illustrations, Royalty-Free Vector Graphics &amp;  Clip Art - iStock | Chinese new year, Year of the snake, Chinese lante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615" y="6288443"/>
            <a:ext cx="359110" cy="322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2529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TotalTime>
  <Words>1018</Words>
  <Application>Microsoft Office PowerPoint</Application>
  <PresentationFormat>A4 Paper (210x297 mm)</PresentationFormat>
  <Paragraphs>96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vt:lpstr>
      <vt:lpstr>Calibri Light</vt:lpstr>
      <vt:lpstr>Helvetica</vt:lpstr>
      <vt:lpstr>Söhne</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Elise Tate</dc:creator>
  <cp:lastModifiedBy>Elise Tate</cp:lastModifiedBy>
  <cp:revision>101</cp:revision>
  <cp:lastPrinted>2023-11-06T08:07:17Z</cp:lastPrinted>
  <dcterms:created xsi:type="dcterms:W3CDTF">2022-11-06T18:43:00Z</dcterms:created>
  <dcterms:modified xsi:type="dcterms:W3CDTF">2025-01-06T09:18:02Z</dcterms:modified>
</cp:coreProperties>
</file>