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jUsZ6/Q03lvLUE3Q+3UZ5sUvQD6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1488" y="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777332" y="-270668"/>
            <a:ext cx="4351338" cy="854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5251054" y="2203054"/>
            <a:ext cx="5811838" cy="2135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917179" y="128984"/>
            <a:ext cx="5811838" cy="6284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682329" y="2505075"/>
            <a:ext cx="4190702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6476" y="0"/>
            <a:ext cx="100424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/>
          <p:nvPr/>
        </p:nvSpPr>
        <p:spPr>
          <a:xfrm>
            <a:off x="4616824" y="17929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1141647" y="179294"/>
            <a:ext cx="827830" cy="231915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-46892" y="106359"/>
            <a:ext cx="2893666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Science: Everyday Materials - </a:t>
            </a:r>
            <a:r>
              <a:rPr lang="en-GB" sz="1000" b="1" u="sng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Marvelous</a:t>
            </a:r>
            <a:r>
              <a:rPr lang="en-GB" sz="10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Materials </a:t>
            </a:r>
            <a:endParaRPr dirty="0"/>
          </a:p>
        </p:txBody>
      </p:sp>
      <p:sp>
        <p:nvSpPr>
          <p:cNvPr id="88" name="Google Shape;88;p1"/>
          <p:cNvSpPr txBox="1"/>
          <p:nvPr/>
        </p:nvSpPr>
        <p:spPr>
          <a:xfrm>
            <a:off x="-83923" y="297689"/>
            <a:ext cx="3420003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Distinguish between an object and the material from which it is made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 and name a variety of everyday materials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Describe the simple physical properties of a variety of everyday materials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Compare and group together a variety of everyday materials based on physical properties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Asking simple questions and answering in different ways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Observing closely, using simple equipment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Performing simple tests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Identifying and classifying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Using their observations and ideas to suggest answers to questions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Gathering and recording data to help in answering questions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3985549" y="256600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3328788" y="120729"/>
            <a:ext cx="2080853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History: The Greatest Explorers </a:t>
            </a:r>
            <a:endParaRPr sz="10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7312846" y="163047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6627963" y="120729"/>
            <a:ext cx="3086678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Maths: Place Value (within 50), Measurement Length and Height and Mass and Volume</a:t>
            </a:r>
            <a:endParaRPr sz="1000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615586" y="2179137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-41175" y="2043266"/>
            <a:ext cx="1606838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Art: </a:t>
            </a:r>
            <a:r>
              <a:rPr lang="en-GB" sz="1000" b="1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Craft and Design</a:t>
            </a:r>
            <a:endParaRPr sz="1000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630844" y="4062329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-25917" y="3926458"/>
            <a:ext cx="2623460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Computing: </a:t>
            </a:r>
            <a:r>
              <a:rPr lang="en-GB" sz="1000" b="1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Technology 1</a:t>
            </a:r>
            <a:endParaRPr sz="1000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7284724" y="2099134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6627963" y="2043266"/>
            <a:ext cx="1178529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English:</a:t>
            </a:r>
            <a:endParaRPr sz="10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/>
          <p:nvPr/>
        </p:nvSpPr>
        <p:spPr>
          <a:xfrm>
            <a:off x="3941163" y="3564871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3284402" y="3429000"/>
            <a:ext cx="1178529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P.E: Gymnastics</a:t>
            </a:r>
            <a:endParaRPr sz="10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/>
          <p:nvPr/>
        </p:nvSpPr>
        <p:spPr>
          <a:xfrm>
            <a:off x="7284724" y="4050258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6627963" y="3914387"/>
            <a:ext cx="3162305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PSHE: Drug, Alcohol and Tobacco Education – What do we put into, and on our bodies.</a:t>
            </a:r>
            <a:endParaRPr sz="10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/>
          <p:nvPr/>
        </p:nvSpPr>
        <p:spPr>
          <a:xfrm>
            <a:off x="629620" y="5878877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-27141" y="5743006"/>
            <a:ext cx="1178529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Music:</a:t>
            </a:r>
            <a:endParaRPr sz="10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/>
          <p:nvPr/>
        </p:nvSpPr>
        <p:spPr>
          <a:xfrm>
            <a:off x="4131407" y="5359723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3248951" y="5274699"/>
            <a:ext cx="2472399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Geography:</a:t>
            </a:r>
            <a:endParaRPr sz="10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"/>
          <p:cNvSpPr/>
          <p:nvPr/>
        </p:nvSpPr>
        <p:spPr>
          <a:xfrm>
            <a:off x="7284723" y="5823009"/>
            <a:ext cx="1594233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"/>
          <p:cNvSpPr txBox="1"/>
          <p:nvPr/>
        </p:nvSpPr>
        <p:spPr>
          <a:xfrm>
            <a:off x="6627963" y="5687138"/>
            <a:ext cx="1178529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Trips and Visits:</a:t>
            </a:r>
            <a:endParaRPr sz="10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"/>
          <p:cNvSpPr/>
          <p:nvPr/>
        </p:nvSpPr>
        <p:spPr>
          <a:xfrm>
            <a:off x="3377463" y="2635239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"/>
          <p:cNvSpPr/>
          <p:nvPr/>
        </p:nvSpPr>
        <p:spPr>
          <a:xfrm>
            <a:off x="3619372" y="2621282"/>
            <a:ext cx="1018227" cy="369332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Spring 2</a:t>
            </a:r>
            <a:r>
              <a:rPr lang="en-GB" sz="1800" b="1" i="1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111" name="Google Shape;111;p1"/>
          <p:cNvSpPr/>
          <p:nvPr/>
        </p:nvSpPr>
        <p:spPr>
          <a:xfrm>
            <a:off x="6627963" y="4250277"/>
            <a:ext cx="3086678" cy="1323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recognise </a:t>
            </a: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that different things that go into bodies can make people feel good or not so good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i</a:t>
            </a:r>
            <a:r>
              <a:rPr lang="en-GB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dentify </a:t>
            </a: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whether a substance might be harmful to take in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</a:t>
            </a: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</a:t>
            </a:r>
            <a:r>
              <a:rPr lang="en-GB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now </a:t>
            </a: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to ask for help if they are unsure whether something should go into the body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know </a:t>
            </a: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that substances can be absorbed through the  skin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recognise </a:t>
            </a: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that different things that  people put on to bodies can make them feel good or not so good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state </a:t>
            </a: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some basic safety rules for things that go </a:t>
            </a:r>
            <a:r>
              <a:rPr lang="en-GB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 </a:t>
            </a: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the body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"/>
          <p:cNvSpPr/>
          <p:nvPr/>
        </p:nvSpPr>
        <p:spPr>
          <a:xfrm>
            <a:off x="3304884" y="454798"/>
            <a:ext cx="3159756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learn about:</a:t>
            </a:r>
            <a:endParaRPr dirty="0" smtClean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</a:t>
            </a: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explorers did in history and do now, and explain their achievements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life and achievements of </a:t>
            </a:r>
            <a:r>
              <a:rPr lang="en-GB" sz="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</a:t>
            </a: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Ibn Battuta, Captain Cook, Roald Amundsen, Sunita Williams and Captain Scott and why their travels were important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consider who is the greatest explorer, and be able to explain </a:t>
            </a:r>
            <a:r>
              <a:rPr lang="en-GB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their reasoning</a:t>
            </a: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1"/>
          <p:cNvSpPr/>
          <p:nvPr/>
        </p:nvSpPr>
        <p:spPr>
          <a:xfrm>
            <a:off x="6627963" y="474771"/>
            <a:ext cx="3086678" cy="12772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count from 20 to 50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understand 20, 30, 40 and 50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count by making groups of tens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identify groups of tens and ones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partition into tens and ones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use the number line to 50 and estimate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find one more and one less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55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compare lengths and heights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measure length using objects and centimeters </a:t>
            </a:r>
            <a:endParaRPr lang="en-US" sz="55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recognise heavier and lighter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measure and compare mass</a:t>
            </a:r>
            <a:endParaRPr lang="en-US" sz="55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identify full and empty and compare volume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measure and compare capacity</a:t>
            </a:r>
            <a:endParaRPr sz="55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"/>
          <p:cNvSpPr/>
          <p:nvPr/>
        </p:nvSpPr>
        <p:spPr>
          <a:xfrm>
            <a:off x="-41175" y="2281431"/>
            <a:ext cx="4953000" cy="882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</a:t>
            </a:r>
            <a:r>
              <a:rPr lang="en-GB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know that art can be made in different ways</a:t>
            </a: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choose, measure, arrange and fix materials</a:t>
            </a: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explore plaiting, threading and knotting techniques</a:t>
            </a: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learn how to weave</a:t>
            </a: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combine techniques in a woven artwork</a:t>
            </a: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1"/>
          <p:cNvSpPr/>
          <p:nvPr/>
        </p:nvSpPr>
        <p:spPr>
          <a:xfrm>
            <a:off x="6627963" y="2294619"/>
            <a:ext cx="495300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Fiction: Fantasy Story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 smtClean="0">
                <a:latin typeface="Calibri"/>
                <a:ea typeface="Calibri"/>
                <a:cs typeface="Calibri"/>
                <a:sym typeface="Calibri"/>
              </a:rPr>
              <a:t>To write a character description</a:t>
            </a: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800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Non-</a:t>
            </a:r>
            <a:r>
              <a:rPr lang="en-GB" sz="800" dirty="0" smtClean="0">
                <a:latin typeface="Calibri"/>
                <a:ea typeface="Calibri"/>
                <a:cs typeface="Calibri"/>
                <a:sym typeface="Calibri"/>
              </a:rPr>
              <a:t>fiction: Instructions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 smtClean="0">
                <a:latin typeface="Calibri"/>
                <a:ea typeface="Calibri"/>
                <a:cs typeface="Calibri"/>
                <a:sym typeface="Calibri"/>
              </a:rPr>
              <a:t>To write a set of instructions and then build following my instructions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800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 smtClean="0">
                <a:latin typeface="Calibri"/>
                <a:ea typeface="Calibri"/>
                <a:cs typeface="Calibri"/>
                <a:sym typeface="Calibri"/>
              </a:rPr>
              <a:t>Poetry: Songs and repetitive poems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 smtClean="0">
                <a:latin typeface="Calibri"/>
                <a:ea typeface="Calibri"/>
                <a:cs typeface="Calibri"/>
                <a:sym typeface="Calibri"/>
              </a:rPr>
              <a:t>To write a short repetitive poem</a:t>
            </a: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1"/>
          <p:cNvSpPr/>
          <p:nvPr/>
        </p:nvSpPr>
        <p:spPr>
          <a:xfrm>
            <a:off x="4369214" y="5806253"/>
            <a:ext cx="49530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Commences Summer 1</a:t>
            </a: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1"/>
          <p:cNvSpPr/>
          <p:nvPr/>
        </p:nvSpPr>
        <p:spPr>
          <a:xfrm>
            <a:off x="-27141" y="4122770"/>
            <a:ext cx="3021300" cy="12772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US" sz="700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 </a:t>
            </a:r>
            <a:r>
              <a:rPr lang="en-US" sz="700" dirty="0" smtClean="0">
                <a:latin typeface="Calibri" panose="020F0502020204030204" pitchFamily="34" charset="0"/>
                <a:cs typeface="Calibri" panose="020F0502020204030204" pitchFamily="34" charset="0"/>
              </a:rPr>
              <a:t>evaluate </a:t>
            </a:r>
            <a:r>
              <a:rPr lang="en-US" sz="700" dirty="0">
                <a:latin typeface="Calibri" panose="020F0502020204030204" pitchFamily="34" charset="0"/>
                <a:cs typeface="Calibri" panose="020F0502020204030204" pitchFamily="34" charset="0"/>
              </a:rPr>
              <a:t>and apply information technology, including new or unfamiliar technologies, analytically to solve problems </a:t>
            </a:r>
            <a:endParaRPr lang="en-US" sz="7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lvl="0"/>
            <a:r>
              <a:rPr lang="en-US" sz="700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 be r</a:t>
            </a:r>
            <a:r>
              <a:rPr lang="en-US" sz="700" dirty="0">
                <a:latin typeface="Calibri" panose="020F0502020204030204" pitchFamily="34" charset="0"/>
                <a:cs typeface="Calibri" panose="020F0502020204030204" pitchFamily="34" charset="0"/>
              </a:rPr>
              <a:t>esponsible, competent, confident and creative users of information and communication </a:t>
            </a:r>
            <a:r>
              <a:rPr lang="en-US" sz="700" dirty="0" smtClean="0">
                <a:latin typeface="Calibri" panose="020F0502020204030204" pitchFamily="34" charset="0"/>
                <a:cs typeface="Calibri" panose="020F0502020204030204" pitchFamily="34" charset="0"/>
              </a:rPr>
              <a:t>technology</a:t>
            </a:r>
            <a:endParaRPr lang="en-US" sz="7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lvl="0"/>
            <a:r>
              <a:rPr lang="en-US" sz="700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 be </a:t>
            </a:r>
            <a:r>
              <a:rPr lang="en-US" sz="700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</a:t>
            </a:r>
            <a:r>
              <a:rPr lang="en-US" sz="700" dirty="0" smtClean="0">
                <a:latin typeface="Calibri" panose="020F0502020204030204" pitchFamily="34" charset="0"/>
                <a:cs typeface="Calibri" panose="020F0502020204030204" pitchFamily="34" charset="0"/>
              </a:rPr>
              <a:t>ble </a:t>
            </a:r>
            <a:r>
              <a:rPr lang="en-US" sz="700" dirty="0">
                <a:latin typeface="Calibri" panose="020F0502020204030204" pitchFamily="34" charset="0"/>
                <a:cs typeface="Calibri" panose="020F0502020204030204" pitchFamily="34" charset="0"/>
              </a:rPr>
              <a:t>to use, and express themselves and develop their ideas through, information and communication technology – at a level suitable for the future workplace and as active participants in a digital </a:t>
            </a:r>
            <a:r>
              <a:rPr lang="en-US" sz="700" dirty="0" smtClean="0">
                <a:latin typeface="Calibri" panose="020F0502020204030204" pitchFamily="34" charset="0"/>
                <a:cs typeface="Calibri" panose="020F0502020204030204" pitchFamily="34" charset="0"/>
              </a:rPr>
              <a:t>world</a:t>
            </a:r>
            <a:endParaRPr lang="en-US" sz="7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lvl="0"/>
            <a:r>
              <a:rPr lang="en-US" sz="700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 use </a:t>
            </a:r>
            <a:r>
              <a:rPr lang="en-US" sz="700" dirty="0">
                <a:latin typeface="Calibri" panose="020F0502020204030204" pitchFamily="34" charset="0"/>
                <a:cs typeface="Calibri" panose="020F0502020204030204" pitchFamily="34" charset="0"/>
              </a:rPr>
              <a:t>various Apps for a range of purposes, creative output in multiple ways, how computers are used in the work </a:t>
            </a:r>
            <a:r>
              <a:rPr lang="en-US" sz="700" dirty="0" smtClean="0">
                <a:latin typeface="Calibri" panose="020F0502020204030204" pitchFamily="34" charset="0"/>
                <a:cs typeface="Calibri" panose="020F0502020204030204" pitchFamily="34" charset="0"/>
              </a:rPr>
              <a:t>place</a:t>
            </a:r>
          </a:p>
          <a:p>
            <a:pPr lvl="0"/>
            <a:endParaRPr lang="en-US" sz="7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lvl="0"/>
            <a:r>
              <a:rPr lang="en-US" sz="700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 learn about different inventions </a:t>
            </a:r>
            <a:r>
              <a:rPr lang="en-US" sz="70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throughout the last 200 years</a:t>
            </a:r>
            <a:endParaRPr sz="7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19" name="Google Shape;119;p1"/>
          <p:cNvSpPr/>
          <p:nvPr/>
        </p:nvSpPr>
        <p:spPr>
          <a:xfrm>
            <a:off x="3284402" y="3731089"/>
            <a:ext cx="4953000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rgbClr val="263339"/>
                </a:solidFill>
                <a:latin typeface="Calibri"/>
                <a:ea typeface="Calibri"/>
                <a:cs typeface="Calibri"/>
                <a:sym typeface="Calibri"/>
              </a:rPr>
              <a:t>To explore travelling movements using the space around you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develop quality when performing gymnastic shapes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develop stability and control when performing balances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develop technique and control when performing shape jumps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develop technique in the barrel, straight and forward roll.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link gymnastic actions to create a sequence</a:t>
            </a:r>
            <a:endParaRPr sz="800">
              <a:solidFill>
                <a:srgbClr val="26333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118;p1"/>
          <p:cNvSpPr/>
          <p:nvPr/>
        </p:nvSpPr>
        <p:spPr>
          <a:xfrm>
            <a:off x="-13828" y="5913975"/>
            <a:ext cx="3021300" cy="95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fontAlgn="base"/>
            <a:r>
              <a:rPr lang="en-US" sz="700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 </a:t>
            </a:r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present rhythm names for a single sound - ta, and 2 sounds in every beat - </a:t>
            </a:r>
            <a:r>
              <a:rPr lang="en-GB" sz="7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ti-ti</a:t>
            </a:r>
            <a:endParaRPr lang="en-GB" sz="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/>
            <a:r>
              <a:rPr lang="en-GB" sz="700" dirty="0" smtClean="0">
                <a:latin typeface="Calibri" panose="020F0502020204030204" pitchFamily="34" charset="0"/>
                <a:cs typeface="Calibri" panose="020F0502020204030204" pitchFamily="34" charset="0"/>
              </a:rPr>
              <a:t>To practice </a:t>
            </a:r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our rhymes with these new rhythm </a:t>
            </a:r>
            <a:r>
              <a:rPr lang="en-GB" sz="700" dirty="0" smtClean="0">
                <a:latin typeface="Calibri" panose="020F0502020204030204" pitchFamily="34" charset="0"/>
                <a:cs typeface="Calibri" panose="020F0502020204030204" pitchFamily="34" charset="0"/>
              </a:rPr>
              <a:t>names</a:t>
            </a:r>
            <a:endParaRPr lang="en-GB" sz="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/>
            <a:r>
              <a:rPr lang="en-GB" sz="700" dirty="0" smtClean="0">
                <a:latin typeface="Calibri" panose="020F0502020204030204" pitchFamily="34" charset="0"/>
                <a:cs typeface="Calibri" panose="020F0502020204030204" pitchFamily="34" charset="0"/>
              </a:rPr>
              <a:t>To learn what </a:t>
            </a:r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ta/and </a:t>
            </a:r>
            <a:r>
              <a:rPr lang="en-GB" sz="700" dirty="0" err="1">
                <a:latin typeface="Calibri" panose="020F0502020204030204" pitchFamily="34" charset="0"/>
                <a:cs typeface="Calibri" panose="020F0502020204030204" pitchFamily="34" charset="0"/>
              </a:rPr>
              <a:t>ti-ti</a:t>
            </a:r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 look like written down, and read patterns with our </a:t>
            </a:r>
            <a:r>
              <a:rPr lang="en-GB" sz="700" dirty="0" smtClean="0">
                <a:latin typeface="Calibri" panose="020F0502020204030204" pitchFamily="34" charset="0"/>
                <a:cs typeface="Calibri" panose="020F0502020204030204" pitchFamily="34" charset="0"/>
              </a:rPr>
              <a:t>teachers</a:t>
            </a:r>
            <a:endParaRPr lang="en-GB" sz="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/>
            <a:r>
              <a:rPr lang="en-GB" sz="700" dirty="0" smtClean="0">
                <a:latin typeface="Calibri" panose="020F0502020204030204" pitchFamily="34" charset="0"/>
                <a:cs typeface="Calibri" panose="020F0502020204030204" pitchFamily="34" charset="0"/>
              </a:rPr>
              <a:t>To encourage the description </a:t>
            </a:r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of the music they listen to and perform, considering dynamics, speed and the overall mood of the </a:t>
            </a:r>
            <a:r>
              <a:rPr lang="en-GB" sz="700" dirty="0" smtClean="0">
                <a:latin typeface="Calibri" panose="020F0502020204030204" pitchFamily="34" charset="0"/>
                <a:cs typeface="Calibri" panose="020F0502020204030204" pitchFamily="34" charset="0"/>
              </a:rPr>
              <a:t>music</a:t>
            </a:r>
            <a:endParaRPr lang="en-GB" sz="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sz="7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664</Words>
  <Application>Microsoft Office PowerPoint</Application>
  <PresentationFormat>A4 Paper (210x297 mm)</PresentationFormat>
  <Paragraphs>75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sophie wilding</dc:creator>
  <cp:lastModifiedBy>Elise Tate</cp:lastModifiedBy>
  <cp:revision>4</cp:revision>
  <dcterms:created xsi:type="dcterms:W3CDTF">2021-10-05T07:41:03Z</dcterms:created>
  <dcterms:modified xsi:type="dcterms:W3CDTF">2025-02-23T15:38:46Z</dcterms:modified>
</cp:coreProperties>
</file>